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79CFF8F-FA57-0D8B-2D9D-412644CBDB8D}" name="Charlotte Coleman" initials="CC" userId="2e4b31d34204cf58"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tevie-Jade Hardy (7402)" initials="SH(" lastIdx="5" clrIdx="0">
    <p:extLst>
      <p:ext uri="{19B8F6BF-5375-455C-9EA6-DF929625EA0E}">
        <p15:presenceInfo xmlns:p15="http://schemas.microsoft.com/office/powerpoint/2012/main" userId="S-1-5-21-1134637459-171010370-8547516-738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3D94"/>
    <a:srgbClr val="E6D0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5" autoAdjust="0"/>
    <p:restoredTop sz="95030" autoAdjust="0"/>
  </p:normalViewPr>
  <p:slideViewPr>
    <p:cSldViewPr snapToGrid="0">
      <p:cViewPr>
        <p:scale>
          <a:sx n="120" d="100"/>
          <a:sy n="120" d="100"/>
        </p:scale>
        <p:origin x="-2740" y="-1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8056"/>
          </a:xfrm>
          <a:prstGeom prst="rect">
            <a:avLst/>
          </a:prstGeom>
        </p:spPr>
        <p:txBody>
          <a:bodyPr vert="horz" lIns="91440" tIns="45720" rIns="91440" bIns="45720" rtlCol="0"/>
          <a:lstStyle>
            <a:lvl1pPr algn="r">
              <a:defRPr sz="1200"/>
            </a:lvl1pPr>
          </a:lstStyle>
          <a:p>
            <a:fld id="{BAAD0FB8-A8A8-4D63-9098-D21C6005A9E9}" type="datetimeFigureOut">
              <a:rPr lang="en-GB" smtClean="0"/>
              <a:t>20/11/2024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5"/>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vl1pPr>
          </a:lstStyle>
          <a:p>
            <a:fld id="{2319F8BC-F3D2-484D-83C7-220D2C1BF19B}" type="slidenum">
              <a:rPr lang="en-GB" smtClean="0"/>
              <a:t>‹#›</a:t>
            </a:fld>
            <a:endParaRPr lang="en-GB"/>
          </a:p>
        </p:txBody>
      </p:sp>
    </p:spTree>
    <p:extLst>
      <p:ext uri="{BB962C8B-B14F-4D97-AF65-F5344CB8AC3E}">
        <p14:creationId xmlns:p14="http://schemas.microsoft.com/office/powerpoint/2010/main" val="397911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GB"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GB" sz="1200" b="1"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2319F8BC-F3D2-484D-83C7-220D2C1BF19B}" type="slidenum">
              <a:rPr lang="en-GB" smtClean="0"/>
              <a:t>1</a:t>
            </a:fld>
            <a:endParaRPr lang="en-GB"/>
          </a:p>
        </p:txBody>
      </p:sp>
    </p:spTree>
    <p:extLst>
      <p:ext uri="{BB962C8B-B14F-4D97-AF65-F5344CB8AC3E}">
        <p14:creationId xmlns:p14="http://schemas.microsoft.com/office/powerpoint/2010/main" val="1855419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A7C44-AB30-4D08-AC15-1770E5C8B0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C696E90-F429-434A-BA5E-BDC85862E5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8DED93-5B06-47C8-87EE-288BFADAAD78}"/>
              </a:ext>
            </a:extLst>
          </p:cNvPr>
          <p:cNvSpPr>
            <a:spLocks noGrp="1"/>
          </p:cNvSpPr>
          <p:nvPr>
            <p:ph type="dt" sz="half" idx="10"/>
          </p:nvPr>
        </p:nvSpPr>
        <p:spPr/>
        <p:txBody>
          <a:bodyPr/>
          <a:lstStyle/>
          <a:p>
            <a:fld id="{21C6332B-552F-4E14-993E-A6282028C1DE}" type="datetimeFigureOut">
              <a:rPr lang="en-GB" smtClean="0"/>
              <a:t>20/11/2024</a:t>
            </a:fld>
            <a:endParaRPr lang="en-GB"/>
          </a:p>
        </p:txBody>
      </p:sp>
      <p:sp>
        <p:nvSpPr>
          <p:cNvPr id="5" name="Footer Placeholder 4">
            <a:extLst>
              <a:ext uri="{FF2B5EF4-FFF2-40B4-BE49-F238E27FC236}">
                <a16:creationId xmlns:a16="http://schemas.microsoft.com/office/drawing/2014/main" id="{BCD54FA9-015E-41FD-B72C-F2E9071D88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88CFD0-D91D-407B-93CB-6FD71AEAF385}"/>
              </a:ext>
            </a:extLst>
          </p:cNvPr>
          <p:cNvSpPr>
            <a:spLocks noGrp="1"/>
          </p:cNvSpPr>
          <p:nvPr>
            <p:ph type="sldNum" sz="quarter" idx="12"/>
          </p:nvPr>
        </p:nvSpPr>
        <p:spPr/>
        <p:txBody>
          <a:bodyPr/>
          <a:lstStyle/>
          <a:p>
            <a:fld id="{DB477898-9FEE-4D49-A9D7-36CA32145026}" type="slidenum">
              <a:rPr lang="en-GB" smtClean="0"/>
              <a:t>‹#›</a:t>
            </a:fld>
            <a:endParaRPr lang="en-GB"/>
          </a:p>
        </p:txBody>
      </p:sp>
    </p:spTree>
    <p:extLst>
      <p:ext uri="{BB962C8B-B14F-4D97-AF65-F5344CB8AC3E}">
        <p14:creationId xmlns:p14="http://schemas.microsoft.com/office/powerpoint/2010/main" val="3362015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3936D-DE50-44D4-884C-538934CFD3C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4A404F-43B5-49E2-B2DE-AF00C04F0E2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15AAC0-9390-4875-92E3-FD6091E59525}"/>
              </a:ext>
            </a:extLst>
          </p:cNvPr>
          <p:cNvSpPr>
            <a:spLocks noGrp="1"/>
          </p:cNvSpPr>
          <p:nvPr>
            <p:ph type="dt" sz="half" idx="10"/>
          </p:nvPr>
        </p:nvSpPr>
        <p:spPr/>
        <p:txBody>
          <a:bodyPr/>
          <a:lstStyle/>
          <a:p>
            <a:fld id="{21C6332B-552F-4E14-993E-A6282028C1DE}" type="datetimeFigureOut">
              <a:rPr lang="en-GB" smtClean="0"/>
              <a:t>20/11/2024</a:t>
            </a:fld>
            <a:endParaRPr lang="en-GB"/>
          </a:p>
        </p:txBody>
      </p:sp>
      <p:sp>
        <p:nvSpPr>
          <p:cNvPr id="5" name="Footer Placeholder 4">
            <a:extLst>
              <a:ext uri="{FF2B5EF4-FFF2-40B4-BE49-F238E27FC236}">
                <a16:creationId xmlns:a16="http://schemas.microsoft.com/office/drawing/2014/main" id="{CA7146AE-800C-44D5-88DD-5B29BA1F70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EE6402-562D-4109-B1CB-B8879AB1E21D}"/>
              </a:ext>
            </a:extLst>
          </p:cNvPr>
          <p:cNvSpPr>
            <a:spLocks noGrp="1"/>
          </p:cNvSpPr>
          <p:nvPr>
            <p:ph type="sldNum" sz="quarter" idx="12"/>
          </p:nvPr>
        </p:nvSpPr>
        <p:spPr/>
        <p:txBody>
          <a:bodyPr/>
          <a:lstStyle/>
          <a:p>
            <a:fld id="{DB477898-9FEE-4D49-A9D7-36CA32145026}" type="slidenum">
              <a:rPr lang="en-GB" smtClean="0"/>
              <a:t>‹#›</a:t>
            </a:fld>
            <a:endParaRPr lang="en-GB"/>
          </a:p>
        </p:txBody>
      </p:sp>
    </p:spTree>
    <p:extLst>
      <p:ext uri="{BB962C8B-B14F-4D97-AF65-F5344CB8AC3E}">
        <p14:creationId xmlns:p14="http://schemas.microsoft.com/office/powerpoint/2010/main" val="1303154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3BDAC1-4129-4448-AEBD-9B79298B87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E6E65D-ED5C-4693-9C0C-F34F7A0E75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CD130E-779A-4200-B5AE-38204DD04B01}"/>
              </a:ext>
            </a:extLst>
          </p:cNvPr>
          <p:cNvSpPr>
            <a:spLocks noGrp="1"/>
          </p:cNvSpPr>
          <p:nvPr>
            <p:ph type="dt" sz="half" idx="10"/>
          </p:nvPr>
        </p:nvSpPr>
        <p:spPr/>
        <p:txBody>
          <a:bodyPr/>
          <a:lstStyle/>
          <a:p>
            <a:fld id="{21C6332B-552F-4E14-993E-A6282028C1DE}" type="datetimeFigureOut">
              <a:rPr lang="en-GB" smtClean="0"/>
              <a:t>20/11/2024</a:t>
            </a:fld>
            <a:endParaRPr lang="en-GB"/>
          </a:p>
        </p:txBody>
      </p:sp>
      <p:sp>
        <p:nvSpPr>
          <p:cNvPr id="5" name="Footer Placeholder 4">
            <a:extLst>
              <a:ext uri="{FF2B5EF4-FFF2-40B4-BE49-F238E27FC236}">
                <a16:creationId xmlns:a16="http://schemas.microsoft.com/office/drawing/2014/main" id="{D74D574C-BB7B-43FA-A902-F2EC65D320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35EE8B-24AA-418E-A57D-8BAD9BAE38D2}"/>
              </a:ext>
            </a:extLst>
          </p:cNvPr>
          <p:cNvSpPr>
            <a:spLocks noGrp="1"/>
          </p:cNvSpPr>
          <p:nvPr>
            <p:ph type="sldNum" sz="quarter" idx="12"/>
          </p:nvPr>
        </p:nvSpPr>
        <p:spPr/>
        <p:txBody>
          <a:bodyPr/>
          <a:lstStyle/>
          <a:p>
            <a:fld id="{DB477898-9FEE-4D49-A9D7-36CA32145026}" type="slidenum">
              <a:rPr lang="en-GB" smtClean="0"/>
              <a:t>‹#›</a:t>
            </a:fld>
            <a:endParaRPr lang="en-GB"/>
          </a:p>
        </p:txBody>
      </p:sp>
    </p:spTree>
    <p:extLst>
      <p:ext uri="{BB962C8B-B14F-4D97-AF65-F5344CB8AC3E}">
        <p14:creationId xmlns:p14="http://schemas.microsoft.com/office/powerpoint/2010/main" val="443870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22B0C-DD8C-463D-8B79-3DC306377D0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D871199-ED4C-43AA-ACD2-D7FAEFFA1B0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D7DC2D-D8AA-4B98-B7E7-2469ADBA34B9}"/>
              </a:ext>
            </a:extLst>
          </p:cNvPr>
          <p:cNvSpPr>
            <a:spLocks noGrp="1"/>
          </p:cNvSpPr>
          <p:nvPr>
            <p:ph type="dt" sz="half" idx="10"/>
          </p:nvPr>
        </p:nvSpPr>
        <p:spPr/>
        <p:txBody>
          <a:bodyPr/>
          <a:lstStyle/>
          <a:p>
            <a:fld id="{21C6332B-552F-4E14-993E-A6282028C1DE}" type="datetimeFigureOut">
              <a:rPr lang="en-GB" smtClean="0"/>
              <a:t>20/11/2024</a:t>
            </a:fld>
            <a:endParaRPr lang="en-GB"/>
          </a:p>
        </p:txBody>
      </p:sp>
      <p:sp>
        <p:nvSpPr>
          <p:cNvPr id="5" name="Footer Placeholder 4">
            <a:extLst>
              <a:ext uri="{FF2B5EF4-FFF2-40B4-BE49-F238E27FC236}">
                <a16:creationId xmlns:a16="http://schemas.microsoft.com/office/drawing/2014/main" id="{ACF6BF3F-882E-4432-A11B-32A6567711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CBE3A7-695C-4D1B-A196-19BDF1107FA9}"/>
              </a:ext>
            </a:extLst>
          </p:cNvPr>
          <p:cNvSpPr>
            <a:spLocks noGrp="1"/>
          </p:cNvSpPr>
          <p:nvPr>
            <p:ph type="sldNum" sz="quarter" idx="12"/>
          </p:nvPr>
        </p:nvSpPr>
        <p:spPr/>
        <p:txBody>
          <a:bodyPr/>
          <a:lstStyle/>
          <a:p>
            <a:fld id="{DB477898-9FEE-4D49-A9D7-36CA32145026}" type="slidenum">
              <a:rPr lang="en-GB" smtClean="0"/>
              <a:t>‹#›</a:t>
            </a:fld>
            <a:endParaRPr lang="en-GB"/>
          </a:p>
        </p:txBody>
      </p:sp>
    </p:spTree>
    <p:extLst>
      <p:ext uri="{BB962C8B-B14F-4D97-AF65-F5344CB8AC3E}">
        <p14:creationId xmlns:p14="http://schemas.microsoft.com/office/powerpoint/2010/main" val="92763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A4A13D-5555-4A3D-AE8F-CFB29F869A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9621D25-FE36-41AC-A54B-6AC4D0B121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2B3700E-4DD6-4D68-8190-B720D269198C}"/>
              </a:ext>
            </a:extLst>
          </p:cNvPr>
          <p:cNvSpPr>
            <a:spLocks noGrp="1"/>
          </p:cNvSpPr>
          <p:nvPr>
            <p:ph type="dt" sz="half" idx="10"/>
          </p:nvPr>
        </p:nvSpPr>
        <p:spPr/>
        <p:txBody>
          <a:bodyPr/>
          <a:lstStyle/>
          <a:p>
            <a:fld id="{21C6332B-552F-4E14-993E-A6282028C1DE}" type="datetimeFigureOut">
              <a:rPr lang="en-GB" smtClean="0"/>
              <a:t>20/11/2024</a:t>
            </a:fld>
            <a:endParaRPr lang="en-GB"/>
          </a:p>
        </p:txBody>
      </p:sp>
      <p:sp>
        <p:nvSpPr>
          <p:cNvPr id="5" name="Footer Placeholder 4">
            <a:extLst>
              <a:ext uri="{FF2B5EF4-FFF2-40B4-BE49-F238E27FC236}">
                <a16:creationId xmlns:a16="http://schemas.microsoft.com/office/drawing/2014/main" id="{A3EEF9E0-8BD6-4831-880F-7575C127EB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F69591-9602-4785-A200-AB9C66D3D0CD}"/>
              </a:ext>
            </a:extLst>
          </p:cNvPr>
          <p:cNvSpPr>
            <a:spLocks noGrp="1"/>
          </p:cNvSpPr>
          <p:nvPr>
            <p:ph type="sldNum" sz="quarter" idx="12"/>
          </p:nvPr>
        </p:nvSpPr>
        <p:spPr/>
        <p:txBody>
          <a:bodyPr/>
          <a:lstStyle/>
          <a:p>
            <a:fld id="{DB477898-9FEE-4D49-A9D7-36CA32145026}" type="slidenum">
              <a:rPr lang="en-GB" smtClean="0"/>
              <a:t>‹#›</a:t>
            </a:fld>
            <a:endParaRPr lang="en-GB"/>
          </a:p>
        </p:txBody>
      </p:sp>
    </p:spTree>
    <p:extLst>
      <p:ext uri="{BB962C8B-B14F-4D97-AF65-F5344CB8AC3E}">
        <p14:creationId xmlns:p14="http://schemas.microsoft.com/office/powerpoint/2010/main" val="3094848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F3CE-0C1E-4DAF-8452-FA68D272609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2EA2660-CBEA-4149-833D-92ED0F05755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EF683C1-6040-4DB1-A108-0D995692BFD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607D7D8-50E9-400A-A75B-00E4A1403B36}"/>
              </a:ext>
            </a:extLst>
          </p:cNvPr>
          <p:cNvSpPr>
            <a:spLocks noGrp="1"/>
          </p:cNvSpPr>
          <p:nvPr>
            <p:ph type="dt" sz="half" idx="10"/>
          </p:nvPr>
        </p:nvSpPr>
        <p:spPr/>
        <p:txBody>
          <a:bodyPr/>
          <a:lstStyle/>
          <a:p>
            <a:fld id="{21C6332B-552F-4E14-993E-A6282028C1DE}" type="datetimeFigureOut">
              <a:rPr lang="en-GB" smtClean="0"/>
              <a:t>20/11/2024</a:t>
            </a:fld>
            <a:endParaRPr lang="en-GB"/>
          </a:p>
        </p:txBody>
      </p:sp>
      <p:sp>
        <p:nvSpPr>
          <p:cNvPr id="6" name="Footer Placeholder 5">
            <a:extLst>
              <a:ext uri="{FF2B5EF4-FFF2-40B4-BE49-F238E27FC236}">
                <a16:creationId xmlns:a16="http://schemas.microsoft.com/office/drawing/2014/main" id="{8C1DFADC-3ADA-4296-948B-4BFD0AE8BCF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EA95C1-8A6D-44DD-AC27-AAA8854EDAB1}"/>
              </a:ext>
            </a:extLst>
          </p:cNvPr>
          <p:cNvSpPr>
            <a:spLocks noGrp="1"/>
          </p:cNvSpPr>
          <p:nvPr>
            <p:ph type="sldNum" sz="quarter" idx="12"/>
          </p:nvPr>
        </p:nvSpPr>
        <p:spPr/>
        <p:txBody>
          <a:bodyPr/>
          <a:lstStyle/>
          <a:p>
            <a:fld id="{DB477898-9FEE-4D49-A9D7-36CA32145026}" type="slidenum">
              <a:rPr lang="en-GB" smtClean="0"/>
              <a:t>‹#›</a:t>
            </a:fld>
            <a:endParaRPr lang="en-GB"/>
          </a:p>
        </p:txBody>
      </p:sp>
    </p:spTree>
    <p:extLst>
      <p:ext uri="{BB962C8B-B14F-4D97-AF65-F5344CB8AC3E}">
        <p14:creationId xmlns:p14="http://schemas.microsoft.com/office/powerpoint/2010/main" val="2031603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EA1D3-3DBA-4ABE-98E4-084552A59C4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780EFF8-FFEB-4CF2-8B09-CDC2842ECF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FF03288-D7DA-472D-8CA4-CED052E8E03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65ADBD3-7AB2-4AE2-A720-0BE0B31CD2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60C601C-7077-43FF-96BF-F86BFEF3CF1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8897E8D-EE65-4D41-AD71-348290D0203E}"/>
              </a:ext>
            </a:extLst>
          </p:cNvPr>
          <p:cNvSpPr>
            <a:spLocks noGrp="1"/>
          </p:cNvSpPr>
          <p:nvPr>
            <p:ph type="dt" sz="half" idx="10"/>
          </p:nvPr>
        </p:nvSpPr>
        <p:spPr/>
        <p:txBody>
          <a:bodyPr/>
          <a:lstStyle/>
          <a:p>
            <a:fld id="{21C6332B-552F-4E14-993E-A6282028C1DE}" type="datetimeFigureOut">
              <a:rPr lang="en-GB" smtClean="0"/>
              <a:t>20/11/2024</a:t>
            </a:fld>
            <a:endParaRPr lang="en-GB"/>
          </a:p>
        </p:txBody>
      </p:sp>
      <p:sp>
        <p:nvSpPr>
          <p:cNvPr id="8" name="Footer Placeholder 7">
            <a:extLst>
              <a:ext uri="{FF2B5EF4-FFF2-40B4-BE49-F238E27FC236}">
                <a16:creationId xmlns:a16="http://schemas.microsoft.com/office/drawing/2014/main" id="{07CCA9F3-9D41-458A-B6FA-3918B73C2FB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6777852-76E3-4B37-9065-CB300DC38DD3}"/>
              </a:ext>
            </a:extLst>
          </p:cNvPr>
          <p:cNvSpPr>
            <a:spLocks noGrp="1"/>
          </p:cNvSpPr>
          <p:nvPr>
            <p:ph type="sldNum" sz="quarter" idx="12"/>
          </p:nvPr>
        </p:nvSpPr>
        <p:spPr/>
        <p:txBody>
          <a:bodyPr/>
          <a:lstStyle/>
          <a:p>
            <a:fld id="{DB477898-9FEE-4D49-A9D7-36CA32145026}" type="slidenum">
              <a:rPr lang="en-GB" smtClean="0"/>
              <a:t>‹#›</a:t>
            </a:fld>
            <a:endParaRPr lang="en-GB"/>
          </a:p>
        </p:txBody>
      </p:sp>
    </p:spTree>
    <p:extLst>
      <p:ext uri="{BB962C8B-B14F-4D97-AF65-F5344CB8AC3E}">
        <p14:creationId xmlns:p14="http://schemas.microsoft.com/office/powerpoint/2010/main" val="267107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58244-53CD-4368-A769-35121EC7447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4AC634E-09D3-47A2-B943-206C76C6EBB3}"/>
              </a:ext>
            </a:extLst>
          </p:cNvPr>
          <p:cNvSpPr>
            <a:spLocks noGrp="1"/>
          </p:cNvSpPr>
          <p:nvPr>
            <p:ph type="dt" sz="half" idx="10"/>
          </p:nvPr>
        </p:nvSpPr>
        <p:spPr/>
        <p:txBody>
          <a:bodyPr/>
          <a:lstStyle/>
          <a:p>
            <a:fld id="{21C6332B-552F-4E14-993E-A6282028C1DE}" type="datetimeFigureOut">
              <a:rPr lang="en-GB" smtClean="0"/>
              <a:t>20/11/2024</a:t>
            </a:fld>
            <a:endParaRPr lang="en-GB"/>
          </a:p>
        </p:txBody>
      </p:sp>
      <p:sp>
        <p:nvSpPr>
          <p:cNvPr id="4" name="Footer Placeholder 3">
            <a:extLst>
              <a:ext uri="{FF2B5EF4-FFF2-40B4-BE49-F238E27FC236}">
                <a16:creationId xmlns:a16="http://schemas.microsoft.com/office/drawing/2014/main" id="{5A8A0419-1D76-4622-9B38-347B595BF47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3735001-A589-43BA-8C29-4A33F0B99869}"/>
              </a:ext>
            </a:extLst>
          </p:cNvPr>
          <p:cNvSpPr>
            <a:spLocks noGrp="1"/>
          </p:cNvSpPr>
          <p:nvPr>
            <p:ph type="sldNum" sz="quarter" idx="12"/>
          </p:nvPr>
        </p:nvSpPr>
        <p:spPr/>
        <p:txBody>
          <a:bodyPr/>
          <a:lstStyle/>
          <a:p>
            <a:fld id="{DB477898-9FEE-4D49-A9D7-36CA32145026}" type="slidenum">
              <a:rPr lang="en-GB" smtClean="0"/>
              <a:t>‹#›</a:t>
            </a:fld>
            <a:endParaRPr lang="en-GB"/>
          </a:p>
        </p:txBody>
      </p:sp>
    </p:spTree>
    <p:extLst>
      <p:ext uri="{BB962C8B-B14F-4D97-AF65-F5344CB8AC3E}">
        <p14:creationId xmlns:p14="http://schemas.microsoft.com/office/powerpoint/2010/main" val="1513441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CAD135-32E1-43EB-BC0C-FA9CA75DADF8}"/>
              </a:ext>
            </a:extLst>
          </p:cNvPr>
          <p:cNvSpPr>
            <a:spLocks noGrp="1"/>
          </p:cNvSpPr>
          <p:nvPr>
            <p:ph type="dt" sz="half" idx="10"/>
          </p:nvPr>
        </p:nvSpPr>
        <p:spPr/>
        <p:txBody>
          <a:bodyPr/>
          <a:lstStyle/>
          <a:p>
            <a:fld id="{21C6332B-552F-4E14-993E-A6282028C1DE}" type="datetimeFigureOut">
              <a:rPr lang="en-GB" smtClean="0"/>
              <a:t>20/11/2024</a:t>
            </a:fld>
            <a:endParaRPr lang="en-GB"/>
          </a:p>
        </p:txBody>
      </p:sp>
      <p:sp>
        <p:nvSpPr>
          <p:cNvPr id="3" name="Footer Placeholder 2">
            <a:extLst>
              <a:ext uri="{FF2B5EF4-FFF2-40B4-BE49-F238E27FC236}">
                <a16:creationId xmlns:a16="http://schemas.microsoft.com/office/drawing/2014/main" id="{109CD1EE-945D-4B1B-84C8-D3D0C6E54CE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5622230-4BFD-4DDE-8731-D1F771DB14AA}"/>
              </a:ext>
            </a:extLst>
          </p:cNvPr>
          <p:cNvSpPr>
            <a:spLocks noGrp="1"/>
          </p:cNvSpPr>
          <p:nvPr>
            <p:ph type="sldNum" sz="quarter" idx="12"/>
          </p:nvPr>
        </p:nvSpPr>
        <p:spPr/>
        <p:txBody>
          <a:bodyPr/>
          <a:lstStyle/>
          <a:p>
            <a:fld id="{DB477898-9FEE-4D49-A9D7-36CA32145026}" type="slidenum">
              <a:rPr lang="en-GB" smtClean="0"/>
              <a:t>‹#›</a:t>
            </a:fld>
            <a:endParaRPr lang="en-GB"/>
          </a:p>
        </p:txBody>
      </p:sp>
    </p:spTree>
    <p:extLst>
      <p:ext uri="{BB962C8B-B14F-4D97-AF65-F5344CB8AC3E}">
        <p14:creationId xmlns:p14="http://schemas.microsoft.com/office/powerpoint/2010/main" val="3076689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894F8-713D-4AA6-9CCD-6BBA907A4A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CE6C692-5919-4BC5-857D-6CA9EE1E81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0387405-0A75-403D-A63B-C08F76FCF6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46F4708-58B4-4754-A904-8BE47DB6BCD2}"/>
              </a:ext>
            </a:extLst>
          </p:cNvPr>
          <p:cNvSpPr>
            <a:spLocks noGrp="1"/>
          </p:cNvSpPr>
          <p:nvPr>
            <p:ph type="dt" sz="half" idx="10"/>
          </p:nvPr>
        </p:nvSpPr>
        <p:spPr/>
        <p:txBody>
          <a:bodyPr/>
          <a:lstStyle/>
          <a:p>
            <a:fld id="{21C6332B-552F-4E14-993E-A6282028C1DE}" type="datetimeFigureOut">
              <a:rPr lang="en-GB" smtClean="0"/>
              <a:t>20/11/2024</a:t>
            </a:fld>
            <a:endParaRPr lang="en-GB"/>
          </a:p>
        </p:txBody>
      </p:sp>
      <p:sp>
        <p:nvSpPr>
          <p:cNvPr id="6" name="Footer Placeholder 5">
            <a:extLst>
              <a:ext uri="{FF2B5EF4-FFF2-40B4-BE49-F238E27FC236}">
                <a16:creationId xmlns:a16="http://schemas.microsoft.com/office/drawing/2014/main" id="{89B58DC4-2E85-4599-8AC8-97972C8B03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257EE7-11F0-4717-A8B5-88F4F0BDBE60}"/>
              </a:ext>
            </a:extLst>
          </p:cNvPr>
          <p:cNvSpPr>
            <a:spLocks noGrp="1"/>
          </p:cNvSpPr>
          <p:nvPr>
            <p:ph type="sldNum" sz="quarter" idx="12"/>
          </p:nvPr>
        </p:nvSpPr>
        <p:spPr/>
        <p:txBody>
          <a:bodyPr/>
          <a:lstStyle/>
          <a:p>
            <a:fld id="{DB477898-9FEE-4D49-A9D7-36CA32145026}" type="slidenum">
              <a:rPr lang="en-GB" smtClean="0"/>
              <a:t>‹#›</a:t>
            </a:fld>
            <a:endParaRPr lang="en-GB"/>
          </a:p>
        </p:txBody>
      </p:sp>
    </p:spTree>
    <p:extLst>
      <p:ext uri="{BB962C8B-B14F-4D97-AF65-F5344CB8AC3E}">
        <p14:creationId xmlns:p14="http://schemas.microsoft.com/office/powerpoint/2010/main" val="1861213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FE798-85A7-4368-997A-9A1399CA81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42F6795-4F85-4B1D-B0C3-D815CA44F9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CC32BBB-6E9E-4C45-8E9F-1EABC6FC77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4E1508C-80F4-4CB7-B7FE-203B5A79E40F}"/>
              </a:ext>
            </a:extLst>
          </p:cNvPr>
          <p:cNvSpPr>
            <a:spLocks noGrp="1"/>
          </p:cNvSpPr>
          <p:nvPr>
            <p:ph type="dt" sz="half" idx="10"/>
          </p:nvPr>
        </p:nvSpPr>
        <p:spPr/>
        <p:txBody>
          <a:bodyPr/>
          <a:lstStyle/>
          <a:p>
            <a:fld id="{21C6332B-552F-4E14-993E-A6282028C1DE}" type="datetimeFigureOut">
              <a:rPr lang="en-GB" smtClean="0"/>
              <a:t>20/11/2024</a:t>
            </a:fld>
            <a:endParaRPr lang="en-GB"/>
          </a:p>
        </p:txBody>
      </p:sp>
      <p:sp>
        <p:nvSpPr>
          <p:cNvPr id="6" name="Footer Placeholder 5">
            <a:extLst>
              <a:ext uri="{FF2B5EF4-FFF2-40B4-BE49-F238E27FC236}">
                <a16:creationId xmlns:a16="http://schemas.microsoft.com/office/drawing/2014/main" id="{BFB5D5D5-B65B-4DFB-8DA9-1C93A88EDC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209A6EB-ECCE-4BF4-AF5C-1C16058B07B9}"/>
              </a:ext>
            </a:extLst>
          </p:cNvPr>
          <p:cNvSpPr>
            <a:spLocks noGrp="1"/>
          </p:cNvSpPr>
          <p:nvPr>
            <p:ph type="sldNum" sz="quarter" idx="12"/>
          </p:nvPr>
        </p:nvSpPr>
        <p:spPr/>
        <p:txBody>
          <a:bodyPr/>
          <a:lstStyle/>
          <a:p>
            <a:fld id="{DB477898-9FEE-4D49-A9D7-36CA32145026}" type="slidenum">
              <a:rPr lang="en-GB" smtClean="0"/>
              <a:t>‹#›</a:t>
            </a:fld>
            <a:endParaRPr lang="en-GB"/>
          </a:p>
        </p:txBody>
      </p:sp>
    </p:spTree>
    <p:extLst>
      <p:ext uri="{BB962C8B-B14F-4D97-AF65-F5344CB8AC3E}">
        <p14:creationId xmlns:p14="http://schemas.microsoft.com/office/powerpoint/2010/main" val="916845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1E8AF92-2D74-4B7F-8794-BAA5FEAAC6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1EF3912-8B1E-4D97-917C-4A1E129505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0428B8-EE9C-48BC-AA44-A27C91DD55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C6332B-552F-4E14-993E-A6282028C1DE}" type="datetimeFigureOut">
              <a:rPr lang="en-GB" smtClean="0"/>
              <a:t>20/11/2024</a:t>
            </a:fld>
            <a:endParaRPr lang="en-GB"/>
          </a:p>
        </p:txBody>
      </p:sp>
      <p:sp>
        <p:nvSpPr>
          <p:cNvPr id="5" name="Footer Placeholder 4">
            <a:extLst>
              <a:ext uri="{FF2B5EF4-FFF2-40B4-BE49-F238E27FC236}">
                <a16:creationId xmlns:a16="http://schemas.microsoft.com/office/drawing/2014/main" id="{3B7A96E0-FF4F-47FE-B973-5CA238DE64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E912922-7351-495D-90F2-A19D261BFC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477898-9FEE-4D49-A9D7-36CA32145026}" type="slidenum">
              <a:rPr lang="en-GB" smtClean="0"/>
              <a:t>‹#›</a:t>
            </a:fld>
            <a:endParaRPr lang="en-GB"/>
          </a:p>
        </p:txBody>
      </p:sp>
    </p:spTree>
    <p:extLst>
      <p:ext uri="{BB962C8B-B14F-4D97-AF65-F5344CB8AC3E}">
        <p14:creationId xmlns:p14="http://schemas.microsoft.com/office/powerpoint/2010/main" val="142559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59A6E2F7-7E46-4CA4-9252-24F158289AA7}"/>
              </a:ext>
            </a:extLst>
          </p:cNvPr>
          <p:cNvSpPr/>
          <p:nvPr/>
        </p:nvSpPr>
        <p:spPr>
          <a:xfrm>
            <a:off x="133212" y="259195"/>
            <a:ext cx="2145313" cy="5663023"/>
          </a:xfrm>
          <a:prstGeom prst="roundRect">
            <a:avLst/>
          </a:prstGeom>
          <a:ln w="38100">
            <a:solidFill>
              <a:srgbClr val="823D94"/>
            </a:solidFill>
          </a:ln>
        </p:spPr>
        <p:style>
          <a:lnRef idx="2">
            <a:schemeClr val="accent3"/>
          </a:lnRef>
          <a:fillRef idx="1">
            <a:schemeClr val="lt1"/>
          </a:fillRef>
          <a:effectRef idx="0">
            <a:schemeClr val="accent3"/>
          </a:effectRef>
          <a:fontRef idx="minor">
            <a:schemeClr val="dk1"/>
          </a:fontRef>
        </p:style>
        <p:txBody>
          <a:bodyPr lIns="36000" tIns="36000" rIns="36000" bIns="36000" rtlCol="0" anchor="t"/>
          <a:lstStyle/>
          <a:p>
            <a:pPr marL="142875" indent="-142875" algn="just">
              <a:buFont typeface="+mj-lt"/>
              <a:buAutoNum type="arabicPeriod"/>
            </a:pPr>
            <a:r>
              <a:rPr lang="en-GB" sz="800" dirty="0"/>
              <a:t>Recent police data shows that local levels of serious violence (SV) continue to rise (13% for under 25s).</a:t>
            </a:r>
          </a:p>
          <a:p>
            <a:pPr marL="142875" indent="-142875" algn="just">
              <a:buFont typeface="+mj-lt"/>
              <a:buAutoNum type="arabicPeriod"/>
            </a:pPr>
            <a:r>
              <a:rPr lang="en-GB" sz="800" dirty="0"/>
              <a:t>Peak age for perpetrators and victims of SV is 15-19 years old, followed by 10-14 years old</a:t>
            </a:r>
          </a:p>
          <a:p>
            <a:pPr marL="142875" indent="-142875" algn="just">
              <a:buFont typeface="+mj-lt"/>
              <a:buAutoNum type="arabicPeriod"/>
            </a:pPr>
            <a:r>
              <a:rPr lang="en-GB" sz="800" dirty="0"/>
              <a:t>LLR has higher rates than the national average for admissions to hospital for assaults with a knife or sharp object</a:t>
            </a:r>
          </a:p>
          <a:p>
            <a:pPr marL="142875" indent="-142875" algn="just">
              <a:buFont typeface="+mj-lt"/>
              <a:buAutoNum type="arabicPeriod"/>
            </a:pPr>
            <a:r>
              <a:rPr lang="en-GB" sz="800" dirty="0"/>
              <a:t>Leicester has significantly higher than the national averages for first-time offenders, first-time entrants and children in the YJS.</a:t>
            </a:r>
          </a:p>
          <a:p>
            <a:pPr marL="142875" indent="-142875" algn="just">
              <a:buFont typeface="+mj-lt"/>
              <a:buAutoNum type="arabicPeriod"/>
            </a:pPr>
            <a:r>
              <a:rPr lang="en-GB" sz="800" dirty="0"/>
              <a:t>Review of local data demonstrates key risk factors for involvement in SV being previous offending or experience of victimisation, NEET, association with negative peer influences.</a:t>
            </a:r>
          </a:p>
          <a:p>
            <a:pPr marL="142875" indent="-142875" algn="just">
              <a:buFont typeface="+mj-lt"/>
              <a:buAutoNum type="arabicPeriod"/>
            </a:pPr>
            <a:r>
              <a:rPr lang="en-GB" sz="800" dirty="0"/>
              <a:t>Bystander interventions to prevent sexual assault aim to empower and help children and young people to intervene in situations of potential sexual assault. They teach participants to identify early warning signs and safely intervene to prevent sexual assault from occurring. E.g. they might teach participants to understand and notice controlling or abusive behaviour, or situations where someone is being exploited. (YEF, 2022)</a:t>
            </a:r>
          </a:p>
          <a:p>
            <a:pPr marL="142875" indent="-142875" algn="just">
              <a:buFont typeface="+mj-lt"/>
              <a:buAutoNum type="arabicPeriod"/>
            </a:pPr>
            <a:r>
              <a:rPr lang="en-GB" sz="800" dirty="0"/>
              <a:t>Mentors provide children and young people with guidance and support. Mentoring is effective in both reducing crime and the behaviours associated with crime and violence. (YEF, 2022)</a:t>
            </a:r>
          </a:p>
          <a:p>
            <a:pPr marL="142875" indent="-142875" algn="just">
              <a:buFont typeface="+mj-lt"/>
              <a:buAutoNum type="arabicPeriod"/>
            </a:pPr>
            <a:r>
              <a:rPr lang="en-GB" sz="800" dirty="0"/>
              <a:t>Research shows that interventions achieve greater engagement when the facilitators are well trained and confident in talking about sex, healthy relationships and sexual violence. (YEF, 2022)</a:t>
            </a:r>
          </a:p>
          <a:p>
            <a:pPr marL="142875" indent="-142875" algn="just">
              <a:buFont typeface="+mj-lt"/>
              <a:buAutoNum type="arabicPeriod"/>
            </a:pPr>
            <a:r>
              <a:rPr lang="en-GB" sz="800" dirty="0"/>
              <a:t>The content should be age appropriate and should reflect the social situations faced in each age group and each school. (YEF, 2022)</a:t>
            </a:r>
          </a:p>
        </p:txBody>
      </p:sp>
      <p:sp>
        <p:nvSpPr>
          <p:cNvPr id="5" name="Rectangle: Rounded Corners 4">
            <a:extLst>
              <a:ext uri="{FF2B5EF4-FFF2-40B4-BE49-F238E27FC236}">
                <a16:creationId xmlns:a16="http://schemas.microsoft.com/office/drawing/2014/main" id="{895FD8B5-7B6D-4DD3-BF28-96449A81A0BF}"/>
              </a:ext>
            </a:extLst>
          </p:cNvPr>
          <p:cNvSpPr/>
          <p:nvPr/>
        </p:nvSpPr>
        <p:spPr>
          <a:xfrm>
            <a:off x="2489464" y="249908"/>
            <a:ext cx="1212205" cy="5470314"/>
          </a:xfrm>
          <a:prstGeom prst="roundRect">
            <a:avLst/>
          </a:prstGeom>
          <a:ln w="38100">
            <a:solidFill>
              <a:srgbClr val="823D94"/>
            </a:solidFill>
          </a:ln>
        </p:spPr>
        <p:style>
          <a:lnRef idx="2">
            <a:schemeClr val="accent3"/>
          </a:lnRef>
          <a:fillRef idx="1">
            <a:schemeClr val="lt1"/>
          </a:fillRef>
          <a:effectRef idx="0">
            <a:schemeClr val="accent3"/>
          </a:effectRef>
          <a:fontRef idx="minor">
            <a:schemeClr val="dk1"/>
          </a:fontRef>
        </p:style>
        <p:txBody>
          <a:bodyPr lIns="36000" tIns="36000" rIns="36000" bIns="36000" rtlCol="0" anchor="t"/>
          <a:lstStyle/>
          <a:p>
            <a:pPr marL="87313" lvl="0" indent="-87313">
              <a:buFont typeface="Arial" panose="020B0604020202020204" pitchFamily="34" charset="0"/>
              <a:buChar char="•"/>
            </a:pPr>
            <a:r>
              <a:rPr lang="en-GB" sz="950" dirty="0"/>
              <a:t>Children and young people who are attending:</a:t>
            </a:r>
          </a:p>
          <a:p>
            <a:pPr marL="171450" lvl="0" indent="-82550">
              <a:buClr>
                <a:srgbClr val="7030A0"/>
              </a:buClr>
              <a:buFont typeface="Wingdings" panose="05000000000000000000" pitchFamily="2" charset="2"/>
              <a:buChar char="Ø"/>
            </a:pPr>
            <a:r>
              <a:rPr lang="en-GB" sz="950" b="1" dirty="0"/>
              <a:t>Primary and</a:t>
            </a:r>
          </a:p>
          <a:p>
            <a:pPr marL="88900" lvl="0">
              <a:buClr>
                <a:srgbClr val="7030A0"/>
              </a:buClr>
            </a:pPr>
            <a:r>
              <a:rPr lang="en-GB" sz="950" b="1" dirty="0"/>
              <a:t>secondary LLR schools </a:t>
            </a:r>
            <a:r>
              <a:rPr lang="en-GB" sz="950" dirty="0"/>
              <a:t>where staff  complete MVP training lead by LLR MVP trainers and have appointed and trained suitable mentors to deliver the programme.</a:t>
            </a:r>
          </a:p>
          <a:p>
            <a:pPr marL="171450" lvl="0" indent="-82550">
              <a:buClr>
                <a:srgbClr val="7030A0"/>
              </a:buClr>
              <a:buFont typeface="Wingdings" panose="05000000000000000000" pitchFamily="2" charset="2"/>
              <a:buChar char="Ø"/>
            </a:pPr>
            <a:r>
              <a:rPr lang="en-GB" sz="950" dirty="0"/>
              <a:t>KS3 children are targeted (11 – 14) with KS4 (16-19) acting as mentors).</a:t>
            </a:r>
          </a:p>
          <a:p>
            <a:pPr marL="171450" lvl="0" indent="-82550">
              <a:buClr>
                <a:srgbClr val="7030A0"/>
              </a:buClr>
              <a:buFont typeface="Wingdings" panose="05000000000000000000" pitchFamily="2" charset="2"/>
              <a:buChar char="Ø"/>
            </a:pPr>
            <a:r>
              <a:rPr lang="en-GB" sz="950" dirty="0"/>
              <a:t>MVP Primary from Oct 2023 to x14 schools reflects  data which shows 11 16 age group increasingly perp/victim of violent crime.</a:t>
            </a:r>
          </a:p>
          <a:p>
            <a:pPr marL="171450" lvl="0" indent="-82550">
              <a:buClr>
                <a:srgbClr val="7030A0"/>
              </a:buClr>
              <a:buFont typeface="Wingdings" panose="05000000000000000000" pitchFamily="2" charset="2"/>
              <a:buChar char="Ø"/>
            </a:pPr>
            <a:r>
              <a:rPr lang="en-GB" sz="950" dirty="0"/>
              <a:t>MVP to be embedded as part of the LLR local authorities PSHE offer dependent upon evaluation of impact.</a:t>
            </a:r>
          </a:p>
          <a:p>
            <a:pPr marL="96838" lvl="0">
              <a:buClr>
                <a:srgbClr val="823D94"/>
              </a:buClr>
            </a:pPr>
            <a:endParaRPr lang="en-GB" sz="950" dirty="0"/>
          </a:p>
          <a:p>
            <a:pPr lvl="0"/>
            <a:endParaRPr lang="en-GB" sz="950" dirty="0"/>
          </a:p>
        </p:txBody>
      </p:sp>
      <p:sp>
        <p:nvSpPr>
          <p:cNvPr id="6" name="Rectangle: Rounded Corners 5">
            <a:extLst>
              <a:ext uri="{FF2B5EF4-FFF2-40B4-BE49-F238E27FC236}">
                <a16:creationId xmlns:a16="http://schemas.microsoft.com/office/drawing/2014/main" id="{869A95C9-455E-4A82-A231-91FACDD43AE3}"/>
              </a:ext>
            </a:extLst>
          </p:cNvPr>
          <p:cNvSpPr/>
          <p:nvPr/>
        </p:nvSpPr>
        <p:spPr>
          <a:xfrm>
            <a:off x="3862937" y="259195"/>
            <a:ext cx="3666608" cy="5430715"/>
          </a:xfrm>
          <a:prstGeom prst="roundRect">
            <a:avLst/>
          </a:prstGeom>
          <a:ln w="38100">
            <a:solidFill>
              <a:srgbClr val="823D94"/>
            </a:solidFill>
          </a:ln>
        </p:spPr>
        <p:style>
          <a:lnRef idx="2">
            <a:schemeClr val="accent3"/>
          </a:lnRef>
          <a:fillRef idx="1">
            <a:schemeClr val="lt1"/>
          </a:fillRef>
          <a:effectRef idx="0">
            <a:schemeClr val="accent3"/>
          </a:effectRef>
          <a:fontRef idx="minor">
            <a:schemeClr val="dk1"/>
          </a:fontRef>
        </p:style>
        <p:txBody>
          <a:bodyPr lIns="36000" tIns="36000" rIns="36000" bIns="36000" rtlCol="0" anchor="t"/>
          <a:lstStyle/>
          <a:p>
            <a:pPr marL="85725" lvl="0" indent="-85725">
              <a:buFont typeface="Arial" panose="020B0604020202020204" pitchFamily="34" charset="0"/>
              <a:buChar char="•"/>
            </a:pPr>
            <a:r>
              <a:rPr lang="en-GB" sz="1000" dirty="0"/>
              <a:t>Year round intervention providing peer lead mentoring support to address local risk factors and strengthen protective factors. </a:t>
            </a:r>
          </a:p>
          <a:p>
            <a:pPr marL="85725" indent="-85725">
              <a:buFont typeface="Arial" panose="020B0604020202020204" pitchFamily="34" charset="0"/>
              <a:buChar char="•"/>
            </a:pPr>
            <a:r>
              <a:rPr lang="en-GB" sz="1000" dirty="0"/>
              <a:t>Typically involves 1 - 2 sessions p/w for six to eight weeks threaded into school’s PSHE curriculum. </a:t>
            </a:r>
          </a:p>
          <a:p>
            <a:pPr marL="85725" indent="-85725">
              <a:buFont typeface="Arial" panose="020B0604020202020204" pitchFamily="34" charset="0"/>
              <a:buChar char="•"/>
            </a:pPr>
            <a:r>
              <a:rPr lang="en-GB" sz="1000" dirty="0"/>
              <a:t>A suite of lesson plans and supporting materials are provided by the VRN upon staff completion of training. Content for staff and mentor training focuses on safely acting as an active bystander through sessions which teach how to identify early and address signs of unhealthy relationships, bullying behaviours, on-line risks, sexual exploitation and sexual and gender based violence.</a:t>
            </a:r>
          </a:p>
          <a:p>
            <a:pPr marL="85725" indent="-85725">
              <a:buFont typeface="Arial" panose="020B0604020202020204" pitchFamily="34" charset="0"/>
              <a:buChar char="•"/>
            </a:pPr>
            <a:r>
              <a:rPr lang="en-GB" sz="1000" dirty="0"/>
              <a:t>Half termly MVP school network meetings provide further support hosted by the VRN.</a:t>
            </a:r>
          </a:p>
          <a:p>
            <a:pPr marL="85725" indent="-85725">
              <a:buFont typeface="Arial" panose="020B0604020202020204" pitchFamily="34" charset="0"/>
              <a:buChar char="•"/>
            </a:pPr>
            <a:r>
              <a:rPr lang="en-GB" sz="1000" dirty="0"/>
              <a:t>Sessions are delivered by older peers to younger students as part of the schools/college’s citizenship/PHSE curriculum</a:t>
            </a:r>
          </a:p>
          <a:p>
            <a:pPr marL="85725" lvl="0" indent="-85725">
              <a:buFont typeface="Arial" panose="020B0604020202020204" pitchFamily="34" charset="0"/>
              <a:buChar char="•"/>
            </a:pPr>
            <a:r>
              <a:rPr lang="en-GB" sz="1000" dirty="0"/>
              <a:t>Sessions and time allocations given to core components and lesson plans should be linked to the local data and risk/cause of offending behaviours.</a:t>
            </a:r>
          </a:p>
          <a:p>
            <a:pPr marL="85725" lvl="0" indent="-85725">
              <a:buFont typeface="Arial" panose="020B0604020202020204" pitchFamily="34" charset="0"/>
              <a:buChar char="•"/>
            </a:pPr>
            <a:r>
              <a:rPr lang="en-GB" sz="1000" dirty="0"/>
              <a:t>All stages of MVP training and recruitment (staff, mentor)  are lead by accredited MVP trainers who were trained by internationally acknowledged expert who has consultative and advisory role to ensure the integrity of MVP programme and that it remains contemporaneous. </a:t>
            </a:r>
          </a:p>
          <a:p>
            <a:pPr marL="85725" lvl="0" indent="-85725">
              <a:buFont typeface="Arial" panose="020B0604020202020204" pitchFamily="34" charset="0"/>
              <a:buChar char="•"/>
            </a:pPr>
            <a:r>
              <a:rPr lang="en-GB" sz="1000" dirty="0"/>
              <a:t>Staff and MVP Mentors will offer ongoing support for younger peers by being </a:t>
            </a:r>
            <a:r>
              <a:rPr lang="en-GB" sz="1000" dirty="0">
                <a:solidFill>
                  <a:schemeClr val="tx1"/>
                </a:solidFill>
              </a:rPr>
              <a:t>available to younger peers for advice/support and by encouraging younger peers to:</a:t>
            </a:r>
          </a:p>
          <a:p>
            <a:pPr marL="182563" lvl="2" indent="-82550">
              <a:buFont typeface="Wingdings" panose="05000000000000000000" pitchFamily="2" charset="2"/>
              <a:buChar char="Ø"/>
            </a:pPr>
            <a:r>
              <a:rPr lang="en-GB" sz="1000" dirty="0">
                <a:solidFill>
                  <a:schemeClr val="tx1"/>
                </a:solidFill>
              </a:rPr>
              <a:t>Develop an understanding of the consequences of behaviours which can lead to a sequence of events resulting in violence</a:t>
            </a:r>
          </a:p>
          <a:p>
            <a:pPr marL="182563" lvl="2" indent="-82550">
              <a:buFont typeface="Wingdings" panose="05000000000000000000" pitchFamily="2" charset="2"/>
              <a:buChar char="Ø"/>
            </a:pPr>
            <a:r>
              <a:rPr lang="en-GB" sz="1000" dirty="0">
                <a:solidFill>
                  <a:schemeClr val="tx1"/>
                </a:solidFill>
              </a:rPr>
              <a:t>Seek and follow safety advice and to avoid impulsivity by developing their ability to manage/regulate emotions and behaviours</a:t>
            </a:r>
          </a:p>
          <a:p>
            <a:pPr lvl="0"/>
            <a:endParaRPr lang="en-GB" sz="1000" dirty="0"/>
          </a:p>
        </p:txBody>
      </p:sp>
      <p:sp>
        <p:nvSpPr>
          <p:cNvPr id="7" name="Rectangle: Rounded Corners 6">
            <a:extLst>
              <a:ext uri="{FF2B5EF4-FFF2-40B4-BE49-F238E27FC236}">
                <a16:creationId xmlns:a16="http://schemas.microsoft.com/office/drawing/2014/main" id="{52DCBFDA-5B6C-4395-A486-7C9F29B1DB2C}"/>
              </a:ext>
            </a:extLst>
          </p:cNvPr>
          <p:cNvSpPr/>
          <p:nvPr/>
        </p:nvSpPr>
        <p:spPr>
          <a:xfrm>
            <a:off x="7721383" y="249906"/>
            <a:ext cx="1301960" cy="5664152"/>
          </a:xfrm>
          <a:prstGeom prst="roundRect">
            <a:avLst/>
          </a:prstGeom>
          <a:ln w="38100">
            <a:solidFill>
              <a:srgbClr val="823D94"/>
            </a:solidFill>
          </a:ln>
        </p:spPr>
        <p:style>
          <a:lnRef idx="2">
            <a:schemeClr val="accent3"/>
          </a:lnRef>
          <a:fillRef idx="1">
            <a:schemeClr val="lt1"/>
          </a:fillRef>
          <a:effectRef idx="0">
            <a:schemeClr val="accent3"/>
          </a:effectRef>
          <a:fontRef idx="minor">
            <a:schemeClr val="dk1"/>
          </a:fontRef>
        </p:style>
        <p:txBody>
          <a:bodyPr lIns="36000" tIns="36000" rIns="36000" bIns="36000" rtlCol="0" anchor="t"/>
          <a:lstStyle/>
          <a:p>
            <a:pPr marL="85725" lvl="0" indent="-85725">
              <a:buFont typeface="Arial" panose="020B0604020202020204" pitchFamily="34" charset="0"/>
              <a:buChar char="•"/>
            </a:pPr>
            <a:r>
              <a:rPr lang="en-GB" sz="850" dirty="0"/>
              <a:t>Development of  positive and trusting relationships between peers, their mentors and their staff across the school with improved understanding of the causes of problem behaviours (e.g. individual, familial, school, peer, &amp; contextual factors)</a:t>
            </a:r>
          </a:p>
          <a:p>
            <a:pPr marL="85725" lvl="0" indent="-85725">
              <a:buFont typeface="Arial" panose="020B0604020202020204" pitchFamily="34" charset="0"/>
              <a:buChar char="•"/>
            </a:pPr>
            <a:r>
              <a:rPr lang="en-GB" sz="850" dirty="0"/>
              <a:t>Increased awareness of consequences of anti social behaviour</a:t>
            </a:r>
          </a:p>
          <a:p>
            <a:pPr lvl="0"/>
            <a:r>
              <a:rPr lang="en-GB" sz="850" dirty="0"/>
              <a:t> and ability to identify   and intervene with peers demonstrating anti social behaviours</a:t>
            </a:r>
          </a:p>
          <a:p>
            <a:pPr marL="85725" indent="-85725">
              <a:buFont typeface="Arial" panose="020B0604020202020204" pitchFamily="34" charset="0"/>
              <a:buChar char="•"/>
            </a:pPr>
            <a:r>
              <a:rPr lang="en-GB" sz="850" dirty="0"/>
              <a:t>Improved understanding of negative peer influences and family relationships</a:t>
            </a:r>
          </a:p>
          <a:p>
            <a:pPr marL="85725" indent="-85725">
              <a:buFont typeface="Arial" panose="020B0604020202020204" pitchFamily="34" charset="0"/>
              <a:buChar char="•"/>
            </a:pPr>
            <a:r>
              <a:rPr lang="en-GB" sz="850" dirty="0"/>
              <a:t>Increased opportunities to develop leadership skills as mentors</a:t>
            </a:r>
          </a:p>
          <a:p>
            <a:pPr marL="85725" indent="-85725">
              <a:buFont typeface="Arial" panose="020B0604020202020204" pitchFamily="34" charset="0"/>
              <a:buChar char="•"/>
            </a:pPr>
            <a:r>
              <a:rPr lang="en-GB" sz="850" dirty="0">
                <a:solidFill>
                  <a:schemeClr val="tx1"/>
                </a:solidFill>
              </a:rPr>
              <a:t>Mentors to develop their leadership skills, confidence and wellbeing </a:t>
            </a:r>
          </a:p>
          <a:p>
            <a:pPr marL="85725" indent="-85725">
              <a:buFont typeface="Arial" panose="020B0604020202020204" pitchFamily="34" charset="0"/>
              <a:buChar char="•"/>
            </a:pPr>
            <a:r>
              <a:rPr lang="en-GB" sz="850" dirty="0">
                <a:solidFill>
                  <a:schemeClr val="tx1"/>
                </a:solidFill>
              </a:rPr>
              <a:t>Mentees aware of consequences of risk taking behaviours and who they can approach in school for advice, support and guidance</a:t>
            </a:r>
          </a:p>
          <a:p>
            <a:pPr marL="85725" indent="-85725">
              <a:buFont typeface="Arial" panose="020B0604020202020204" pitchFamily="34" charset="0"/>
              <a:buChar char="•"/>
            </a:pPr>
            <a:endParaRPr lang="en-GB" sz="800" dirty="0"/>
          </a:p>
        </p:txBody>
      </p:sp>
      <p:sp>
        <p:nvSpPr>
          <p:cNvPr id="8" name="Rectangle: Rounded Corners 7">
            <a:extLst>
              <a:ext uri="{FF2B5EF4-FFF2-40B4-BE49-F238E27FC236}">
                <a16:creationId xmlns:a16="http://schemas.microsoft.com/office/drawing/2014/main" id="{D12A4C7C-F01C-4A58-81F8-A35F523F4AE5}"/>
              </a:ext>
            </a:extLst>
          </p:cNvPr>
          <p:cNvSpPr/>
          <p:nvPr/>
        </p:nvSpPr>
        <p:spPr>
          <a:xfrm>
            <a:off x="9204912" y="249906"/>
            <a:ext cx="1301960" cy="5664152"/>
          </a:xfrm>
          <a:prstGeom prst="roundRect">
            <a:avLst/>
          </a:prstGeom>
          <a:ln w="38100">
            <a:solidFill>
              <a:srgbClr val="823D94"/>
            </a:solidFill>
          </a:ln>
        </p:spPr>
        <p:style>
          <a:lnRef idx="2">
            <a:schemeClr val="accent3"/>
          </a:lnRef>
          <a:fillRef idx="1">
            <a:schemeClr val="lt1"/>
          </a:fillRef>
          <a:effectRef idx="0">
            <a:schemeClr val="accent3"/>
          </a:effectRef>
          <a:fontRef idx="minor">
            <a:schemeClr val="dk1"/>
          </a:fontRef>
        </p:style>
        <p:txBody>
          <a:bodyPr lIns="36000" tIns="36000" rIns="36000" bIns="36000" rtlCol="0" anchor="t"/>
          <a:lstStyle/>
          <a:p>
            <a:pPr marL="85725" lvl="0" indent="-85725">
              <a:buFont typeface="Arial" panose="020B0604020202020204" pitchFamily="34" charset="0"/>
              <a:buChar char="•"/>
            </a:pPr>
            <a:r>
              <a:rPr lang="en-GB" sz="930" dirty="0"/>
              <a:t>Reduction in positive attitudes towards anti social behaviour</a:t>
            </a:r>
          </a:p>
          <a:p>
            <a:pPr marL="85725" lvl="0" indent="-85725">
              <a:buFont typeface="Arial" panose="020B0604020202020204" pitchFamily="34" charset="0"/>
              <a:buChar char="•"/>
            </a:pPr>
            <a:r>
              <a:rPr lang="en-GB" sz="930" dirty="0"/>
              <a:t>Development of new skills to manage peers and own emotions and behaviours</a:t>
            </a:r>
          </a:p>
          <a:p>
            <a:pPr marL="85725" indent="-85725">
              <a:buFont typeface="Arial" panose="020B0604020202020204" pitchFamily="34" charset="0"/>
              <a:buChar char="•"/>
            </a:pPr>
            <a:r>
              <a:rPr lang="en-GB" sz="930" dirty="0"/>
              <a:t>Development of new skills to manage negative peer influences </a:t>
            </a:r>
          </a:p>
          <a:p>
            <a:pPr marL="85725" indent="-85725">
              <a:buFont typeface="Arial" panose="020B0604020202020204" pitchFamily="34" charset="0"/>
              <a:buChar char="•"/>
            </a:pPr>
            <a:r>
              <a:rPr lang="en-GB" sz="930" dirty="0"/>
              <a:t>Increased motivation towards ETE and development of employability skills</a:t>
            </a:r>
          </a:p>
          <a:p>
            <a:pPr marL="85725" indent="-85725">
              <a:buFont typeface="Arial" panose="020B0604020202020204" pitchFamily="34" charset="0"/>
              <a:buChar char="•"/>
            </a:pPr>
            <a:r>
              <a:rPr lang="en-GB" sz="930" dirty="0"/>
              <a:t>Evidence of an increase and more effective active bystander behaviours and approaches on display around the school</a:t>
            </a:r>
          </a:p>
          <a:p>
            <a:pPr marL="85725" lvl="0" indent="-85725">
              <a:buFont typeface="Arial" panose="020B0604020202020204" pitchFamily="34" charset="0"/>
              <a:buChar char="•"/>
            </a:pPr>
            <a:r>
              <a:rPr lang="en-GB" sz="930" dirty="0">
                <a:solidFill>
                  <a:schemeClr val="tx1"/>
                </a:solidFill>
              </a:rPr>
              <a:t>Schools to monitor the number of recorded and/or reported referrals or sharing of concerning behaviours</a:t>
            </a:r>
          </a:p>
          <a:p>
            <a:pPr marL="85725" indent="-85725">
              <a:buFont typeface="Arial" panose="020B0604020202020204" pitchFamily="34" charset="0"/>
              <a:buChar char="•"/>
            </a:pPr>
            <a:r>
              <a:rPr lang="en-GB" sz="1000" dirty="0">
                <a:solidFill>
                  <a:schemeClr val="tx1"/>
                </a:solidFill>
              </a:rPr>
              <a:t>Increased network of positive peers, trusted adults both within and outside of the school setting</a:t>
            </a:r>
            <a:endParaRPr lang="en-GB" sz="930" dirty="0">
              <a:solidFill>
                <a:schemeClr val="tx1"/>
              </a:solidFill>
            </a:endParaRPr>
          </a:p>
          <a:p>
            <a:pPr marL="85725" indent="-85725">
              <a:buFont typeface="Arial" panose="020B0604020202020204" pitchFamily="34" charset="0"/>
              <a:buChar char="•"/>
            </a:pPr>
            <a:endParaRPr lang="en-GB" sz="950" dirty="0"/>
          </a:p>
        </p:txBody>
      </p:sp>
      <p:sp>
        <p:nvSpPr>
          <p:cNvPr id="9" name="Rectangle: Rounded Corners 8">
            <a:extLst>
              <a:ext uri="{FF2B5EF4-FFF2-40B4-BE49-F238E27FC236}">
                <a16:creationId xmlns:a16="http://schemas.microsoft.com/office/drawing/2014/main" id="{D52FB44A-7914-4C07-AF42-23D6360BB74A}"/>
              </a:ext>
            </a:extLst>
          </p:cNvPr>
          <p:cNvSpPr/>
          <p:nvPr/>
        </p:nvSpPr>
        <p:spPr>
          <a:xfrm>
            <a:off x="10704300" y="249906"/>
            <a:ext cx="1290171" cy="5671923"/>
          </a:xfrm>
          <a:prstGeom prst="roundRect">
            <a:avLst/>
          </a:prstGeom>
          <a:ln w="38100">
            <a:solidFill>
              <a:srgbClr val="823D94"/>
            </a:solidFill>
          </a:ln>
        </p:spPr>
        <p:style>
          <a:lnRef idx="2">
            <a:schemeClr val="accent3"/>
          </a:lnRef>
          <a:fillRef idx="1">
            <a:schemeClr val="lt1"/>
          </a:fillRef>
          <a:effectRef idx="0">
            <a:schemeClr val="accent3"/>
          </a:effectRef>
          <a:fontRef idx="minor">
            <a:schemeClr val="dk1"/>
          </a:fontRef>
        </p:style>
        <p:txBody>
          <a:bodyPr lIns="36000" tIns="36000" rIns="36000" bIns="36000" rtlCol="0" anchor="t"/>
          <a:lstStyle/>
          <a:p>
            <a:pPr marL="85725" lvl="0" indent="-85725">
              <a:buFont typeface="Arial" panose="020B0604020202020204" pitchFamily="34" charset="0"/>
              <a:buChar char="•"/>
            </a:pPr>
            <a:r>
              <a:rPr lang="en-GB" sz="850" dirty="0">
                <a:solidFill>
                  <a:schemeClr val="tx1"/>
                </a:solidFill>
              </a:rPr>
              <a:t>Improved relationships with peers, staff, family and reduction in conflict at school</a:t>
            </a:r>
          </a:p>
          <a:p>
            <a:pPr marL="85725" lvl="0" indent="-85725">
              <a:buFont typeface="Arial" panose="020B0604020202020204" pitchFamily="34" charset="0"/>
              <a:buChar char="•"/>
            </a:pPr>
            <a:r>
              <a:rPr lang="en-GB" sz="850" dirty="0">
                <a:solidFill>
                  <a:schemeClr val="tx1"/>
                </a:solidFill>
              </a:rPr>
              <a:t>Improvements in attendance and academic achievements</a:t>
            </a:r>
          </a:p>
          <a:p>
            <a:pPr marL="171450" lvl="0" indent="-171450">
              <a:buFont typeface="Arial" panose="020B0604020202020204" pitchFamily="34" charset="0"/>
              <a:buChar char="•"/>
            </a:pPr>
            <a:r>
              <a:rPr lang="en-GB" sz="850" dirty="0">
                <a:solidFill>
                  <a:schemeClr val="tx1"/>
                </a:solidFill>
              </a:rPr>
              <a:t>Reduced incidents</a:t>
            </a:r>
          </a:p>
          <a:p>
            <a:pPr lvl="0"/>
            <a:r>
              <a:rPr lang="en-GB" sz="850" dirty="0">
                <a:solidFill>
                  <a:schemeClr val="tx1"/>
                </a:solidFill>
              </a:rPr>
              <a:t>of school recorded incidents of anti social based poor behaviour</a:t>
            </a:r>
          </a:p>
          <a:p>
            <a:pPr marL="171450" lvl="0" indent="-171450">
              <a:buFont typeface="Arial" panose="020B0604020202020204" pitchFamily="34" charset="0"/>
              <a:buChar char="•"/>
            </a:pPr>
            <a:r>
              <a:rPr lang="en-GB" sz="850" dirty="0">
                <a:solidFill>
                  <a:schemeClr val="tx1"/>
                </a:solidFill>
              </a:rPr>
              <a:t>Sustained</a:t>
            </a:r>
          </a:p>
          <a:p>
            <a:pPr lvl="0"/>
            <a:r>
              <a:rPr lang="en-GB" sz="850" dirty="0">
                <a:solidFill>
                  <a:schemeClr val="tx1"/>
                </a:solidFill>
              </a:rPr>
              <a:t>motivation to</a:t>
            </a:r>
          </a:p>
          <a:p>
            <a:pPr lvl="0"/>
            <a:r>
              <a:rPr lang="en-GB" sz="850" dirty="0">
                <a:solidFill>
                  <a:schemeClr val="tx1"/>
                </a:solidFill>
              </a:rPr>
              <a:t>find/stay in full time education leading to  employment</a:t>
            </a:r>
          </a:p>
          <a:p>
            <a:pPr marL="171450" lvl="0" indent="-171450">
              <a:buFont typeface="Arial" panose="020B0604020202020204" pitchFamily="34" charset="0"/>
              <a:buChar char="•"/>
            </a:pPr>
            <a:r>
              <a:rPr lang="en-GB" sz="850" dirty="0"/>
              <a:t>Improved feelings of safety as expressed through student voice termly surveys</a:t>
            </a:r>
          </a:p>
          <a:p>
            <a:pPr lvl="0"/>
            <a:endParaRPr lang="en-GB" sz="850" dirty="0">
              <a:solidFill>
                <a:schemeClr val="tx1"/>
              </a:solidFill>
            </a:endParaRPr>
          </a:p>
          <a:p>
            <a:pPr marL="85725" indent="-85725">
              <a:buFont typeface="Arial" panose="020B0604020202020204" pitchFamily="34" charset="0"/>
              <a:buChar char="•"/>
            </a:pPr>
            <a:endParaRPr lang="en-GB" sz="930" dirty="0">
              <a:solidFill>
                <a:srgbClr val="823D94"/>
              </a:solidFill>
            </a:endParaRPr>
          </a:p>
        </p:txBody>
      </p:sp>
      <p:sp>
        <p:nvSpPr>
          <p:cNvPr id="12" name="Rectangle: Rounded Corners 11">
            <a:extLst>
              <a:ext uri="{FF2B5EF4-FFF2-40B4-BE49-F238E27FC236}">
                <a16:creationId xmlns:a16="http://schemas.microsoft.com/office/drawing/2014/main" id="{33F135A9-A1AF-4023-B763-6D98D05236D9}"/>
              </a:ext>
            </a:extLst>
          </p:cNvPr>
          <p:cNvSpPr/>
          <p:nvPr/>
        </p:nvSpPr>
        <p:spPr>
          <a:xfrm>
            <a:off x="133212" y="5795227"/>
            <a:ext cx="2150829" cy="551093"/>
          </a:xfrm>
          <a:prstGeom prst="roundRect">
            <a:avLst/>
          </a:prstGeom>
          <a:solidFill>
            <a:srgbClr val="E6D0EC"/>
          </a:solidFill>
          <a:ln w="28575">
            <a:solidFill>
              <a:srgbClr val="823D9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000" b="1" dirty="0">
                <a:solidFill>
                  <a:srgbClr val="823D94"/>
                </a:solidFill>
              </a:rPr>
              <a:t>Evidence-based need and assumption</a:t>
            </a:r>
          </a:p>
        </p:txBody>
      </p:sp>
      <p:sp>
        <p:nvSpPr>
          <p:cNvPr id="13" name="Rectangle: Rounded Corners 12">
            <a:extLst>
              <a:ext uri="{FF2B5EF4-FFF2-40B4-BE49-F238E27FC236}">
                <a16:creationId xmlns:a16="http://schemas.microsoft.com/office/drawing/2014/main" id="{02C9A15E-7D79-455C-B060-1BB5878928D0}"/>
              </a:ext>
            </a:extLst>
          </p:cNvPr>
          <p:cNvSpPr/>
          <p:nvPr/>
        </p:nvSpPr>
        <p:spPr>
          <a:xfrm>
            <a:off x="2428605" y="5777683"/>
            <a:ext cx="1220197" cy="471485"/>
          </a:xfrm>
          <a:prstGeom prst="roundRect">
            <a:avLst/>
          </a:prstGeom>
          <a:solidFill>
            <a:srgbClr val="E6D0EC"/>
          </a:solidFill>
          <a:ln w="28575">
            <a:solidFill>
              <a:srgbClr val="823D9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000" b="1" dirty="0">
                <a:solidFill>
                  <a:srgbClr val="823D94"/>
                </a:solidFill>
              </a:rPr>
              <a:t>Evidence-based assumption</a:t>
            </a:r>
          </a:p>
        </p:txBody>
      </p:sp>
      <p:sp>
        <p:nvSpPr>
          <p:cNvPr id="14" name="Rectangle: Rounded Corners 13">
            <a:extLst>
              <a:ext uri="{FF2B5EF4-FFF2-40B4-BE49-F238E27FC236}">
                <a16:creationId xmlns:a16="http://schemas.microsoft.com/office/drawing/2014/main" id="{7A9186A2-21CB-4EFF-9AB4-63F265E41D7C}"/>
              </a:ext>
            </a:extLst>
          </p:cNvPr>
          <p:cNvSpPr/>
          <p:nvPr/>
        </p:nvSpPr>
        <p:spPr>
          <a:xfrm>
            <a:off x="3905805" y="5795227"/>
            <a:ext cx="3623739" cy="471485"/>
          </a:xfrm>
          <a:prstGeom prst="roundRect">
            <a:avLst/>
          </a:prstGeom>
          <a:solidFill>
            <a:srgbClr val="E6D0EC"/>
          </a:solidFill>
          <a:ln w="28575">
            <a:solidFill>
              <a:srgbClr val="823D9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000" b="1" dirty="0">
                <a:solidFill>
                  <a:srgbClr val="823D94"/>
                </a:solidFill>
              </a:rPr>
              <a:t>Intervention</a:t>
            </a:r>
          </a:p>
          <a:p>
            <a:pPr algn="ctr"/>
            <a:endParaRPr lang="en-GB" sz="1000" b="1" dirty="0">
              <a:solidFill>
                <a:srgbClr val="823D94"/>
              </a:solidFill>
            </a:endParaRPr>
          </a:p>
        </p:txBody>
      </p:sp>
      <p:sp>
        <p:nvSpPr>
          <p:cNvPr id="15" name="Rectangle: Rounded Corners 14">
            <a:extLst>
              <a:ext uri="{FF2B5EF4-FFF2-40B4-BE49-F238E27FC236}">
                <a16:creationId xmlns:a16="http://schemas.microsoft.com/office/drawing/2014/main" id="{1467D33E-15CE-4F7C-9E49-2C384883F0DE}"/>
              </a:ext>
            </a:extLst>
          </p:cNvPr>
          <p:cNvSpPr/>
          <p:nvPr/>
        </p:nvSpPr>
        <p:spPr>
          <a:xfrm>
            <a:off x="10704300" y="5776823"/>
            <a:ext cx="1290171" cy="471485"/>
          </a:xfrm>
          <a:prstGeom prst="roundRect">
            <a:avLst/>
          </a:prstGeom>
          <a:solidFill>
            <a:srgbClr val="E6D0EC"/>
          </a:solidFill>
          <a:ln w="28575">
            <a:solidFill>
              <a:srgbClr val="823D9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000" b="1" dirty="0">
                <a:solidFill>
                  <a:srgbClr val="823D94"/>
                </a:solidFill>
              </a:rPr>
              <a:t>Evidence-based long-term outcomes</a:t>
            </a:r>
          </a:p>
        </p:txBody>
      </p:sp>
      <p:sp>
        <p:nvSpPr>
          <p:cNvPr id="16" name="Rectangle: Rounded Corners 15">
            <a:extLst>
              <a:ext uri="{FF2B5EF4-FFF2-40B4-BE49-F238E27FC236}">
                <a16:creationId xmlns:a16="http://schemas.microsoft.com/office/drawing/2014/main" id="{23F59326-B4E2-4DF1-9CBE-3C1DF707E89E}"/>
              </a:ext>
            </a:extLst>
          </p:cNvPr>
          <p:cNvSpPr/>
          <p:nvPr/>
        </p:nvSpPr>
        <p:spPr>
          <a:xfrm>
            <a:off x="7714599" y="5776824"/>
            <a:ext cx="1308744" cy="471485"/>
          </a:xfrm>
          <a:prstGeom prst="roundRect">
            <a:avLst/>
          </a:prstGeom>
          <a:solidFill>
            <a:srgbClr val="E6D0EC"/>
          </a:solidFill>
          <a:ln w="28575">
            <a:solidFill>
              <a:srgbClr val="823D9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000" b="1" dirty="0">
                <a:solidFill>
                  <a:srgbClr val="823D94"/>
                </a:solidFill>
              </a:rPr>
              <a:t>Evidence-based short-term outcomes</a:t>
            </a:r>
          </a:p>
        </p:txBody>
      </p:sp>
      <p:sp>
        <p:nvSpPr>
          <p:cNvPr id="17" name="Rectangle: Rounded Corners 16">
            <a:extLst>
              <a:ext uri="{FF2B5EF4-FFF2-40B4-BE49-F238E27FC236}">
                <a16:creationId xmlns:a16="http://schemas.microsoft.com/office/drawing/2014/main" id="{0E9834A1-1C48-4351-B9D9-803F4ED7CB95}"/>
              </a:ext>
            </a:extLst>
          </p:cNvPr>
          <p:cNvSpPr/>
          <p:nvPr/>
        </p:nvSpPr>
        <p:spPr>
          <a:xfrm>
            <a:off x="9192605" y="5786471"/>
            <a:ext cx="1326575" cy="471485"/>
          </a:xfrm>
          <a:prstGeom prst="roundRect">
            <a:avLst/>
          </a:prstGeom>
          <a:solidFill>
            <a:srgbClr val="E6D0EC"/>
          </a:solidFill>
          <a:ln w="28575">
            <a:solidFill>
              <a:srgbClr val="823D9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1000" b="1" dirty="0">
                <a:solidFill>
                  <a:srgbClr val="823D94"/>
                </a:solidFill>
              </a:rPr>
              <a:t>Evidence-based medium-term outcomes</a:t>
            </a:r>
          </a:p>
        </p:txBody>
      </p:sp>
      <p:sp>
        <p:nvSpPr>
          <p:cNvPr id="21" name="Left Bracket 20">
            <a:extLst>
              <a:ext uri="{FF2B5EF4-FFF2-40B4-BE49-F238E27FC236}">
                <a16:creationId xmlns:a16="http://schemas.microsoft.com/office/drawing/2014/main" id="{6009CF19-7E49-4C25-90EB-1DD37C091781}"/>
              </a:ext>
            </a:extLst>
          </p:cNvPr>
          <p:cNvSpPr/>
          <p:nvPr/>
        </p:nvSpPr>
        <p:spPr>
          <a:xfrm rot="16200000">
            <a:off x="3001947" y="5646599"/>
            <a:ext cx="83860" cy="1315583"/>
          </a:xfrm>
          <a:prstGeom prst="leftBracket">
            <a:avLst/>
          </a:prstGeom>
          <a:ln>
            <a:solidFill>
              <a:srgbClr val="823D94"/>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GB"/>
          </a:p>
        </p:txBody>
      </p:sp>
      <p:sp>
        <p:nvSpPr>
          <p:cNvPr id="22" name="Left Bracket 21">
            <a:extLst>
              <a:ext uri="{FF2B5EF4-FFF2-40B4-BE49-F238E27FC236}">
                <a16:creationId xmlns:a16="http://schemas.microsoft.com/office/drawing/2014/main" id="{C1BC14C4-E58F-424B-8626-15429C2861AA}"/>
              </a:ext>
            </a:extLst>
          </p:cNvPr>
          <p:cNvSpPr/>
          <p:nvPr/>
        </p:nvSpPr>
        <p:spPr>
          <a:xfrm rot="16200000">
            <a:off x="5667010" y="4444863"/>
            <a:ext cx="112833" cy="3741499"/>
          </a:xfrm>
          <a:prstGeom prst="leftBracket">
            <a:avLst/>
          </a:prstGeom>
          <a:ln>
            <a:solidFill>
              <a:srgbClr val="823D94"/>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GB"/>
          </a:p>
        </p:txBody>
      </p:sp>
      <p:sp>
        <p:nvSpPr>
          <p:cNvPr id="23" name="Left Bracket 22">
            <a:extLst>
              <a:ext uri="{FF2B5EF4-FFF2-40B4-BE49-F238E27FC236}">
                <a16:creationId xmlns:a16="http://schemas.microsoft.com/office/drawing/2014/main" id="{6F7DA42D-46C1-4DC1-89BF-D24B161DE873}"/>
              </a:ext>
            </a:extLst>
          </p:cNvPr>
          <p:cNvSpPr/>
          <p:nvPr/>
        </p:nvSpPr>
        <p:spPr>
          <a:xfrm rot="16200000">
            <a:off x="9830278" y="4086805"/>
            <a:ext cx="112833" cy="4435836"/>
          </a:xfrm>
          <a:prstGeom prst="leftBracket">
            <a:avLst/>
          </a:prstGeom>
          <a:ln>
            <a:solidFill>
              <a:srgbClr val="823D94"/>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GB"/>
          </a:p>
        </p:txBody>
      </p:sp>
      <p:sp>
        <p:nvSpPr>
          <p:cNvPr id="31" name="Rectangle: Rounded Corners 30">
            <a:extLst>
              <a:ext uri="{FF2B5EF4-FFF2-40B4-BE49-F238E27FC236}">
                <a16:creationId xmlns:a16="http://schemas.microsoft.com/office/drawing/2014/main" id="{75FDD602-E4CF-48FC-AABD-D333F5123A83}"/>
              </a:ext>
            </a:extLst>
          </p:cNvPr>
          <p:cNvSpPr/>
          <p:nvPr/>
        </p:nvSpPr>
        <p:spPr>
          <a:xfrm>
            <a:off x="326815" y="6404662"/>
            <a:ext cx="1765631" cy="403389"/>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b="1" dirty="0">
                <a:solidFill>
                  <a:srgbClr val="823D94"/>
                </a:solidFill>
              </a:rPr>
              <a:t>WHY</a:t>
            </a:r>
            <a:r>
              <a:rPr lang="en-GB" sz="1100" dirty="0">
                <a:solidFill>
                  <a:srgbClr val="823D94"/>
                </a:solidFill>
              </a:rPr>
              <a:t> is the intervention needed</a:t>
            </a:r>
          </a:p>
        </p:txBody>
      </p:sp>
      <p:sp>
        <p:nvSpPr>
          <p:cNvPr id="32" name="Rectangle: Rounded Corners 31">
            <a:extLst>
              <a:ext uri="{FF2B5EF4-FFF2-40B4-BE49-F238E27FC236}">
                <a16:creationId xmlns:a16="http://schemas.microsoft.com/office/drawing/2014/main" id="{EA3FCED6-5699-4315-8CDA-B3BCD5E78C53}"/>
              </a:ext>
            </a:extLst>
          </p:cNvPr>
          <p:cNvSpPr/>
          <p:nvPr/>
        </p:nvSpPr>
        <p:spPr>
          <a:xfrm>
            <a:off x="2261359" y="6403783"/>
            <a:ext cx="1618244" cy="422184"/>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b="1" dirty="0">
                <a:solidFill>
                  <a:srgbClr val="823D94"/>
                </a:solidFill>
              </a:rPr>
              <a:t>WHO </a:t>
            </a:r>
            <a:r>
              <a:rPr lang="en-GB" sz="1100" dirty="0">
                <a:solidFill>
                  <a:srgbClr val="823D94"/>
                </a:solidFill>
              </a:rPr>
              <a:t>the intervention is for</a:t>
            </a:r>
          </a:p>
        </p:txBody>
      </p:sp>
      <p:sp>
        <p:nvSpPr>
          <p:cNvPr id="33" name="Rectangle: Rounded Corners 32">
            <a:extLst>
              <a:ext uri="{FF2B5EF4-FFF2-40B4-BE49-F238E27FC236}">
                <a16:creationId xmlns:a16="http://schemas.microsoft.com/office/drawing/2014/main" id="{DCF5CA11-C276-4B63-8C3F-2B6D1273135E}"/>
              </a:ext>
            </a:extLst>
          </p:cNvPr>
          <p:cNvSpPr/>
          <p:nvPr/>
        </p:nvSpPr>
        <p:spPr>
          <a:xfrm>
            <a:off x="4659812" y="6403783"/>
            <a:ext cx="2402111" cy="422184"/>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b="1" dirty="0">
                <a:solidFill>
                  <a:srgbClr val="823D94"/>
                </a:solidFill>
              </a:rPr>
              <a:t>WHAT </a:t>
            </a:r>
            <a:r>
              <a:rPr lang="en-GB" sz="1100" dirty="0">
                <a:solidFill>
                  <a:srgbClr val="823D94"/>
                </a:solidFill>
              </a:rPr>
              <a:t>the intervention is and </a:t>
            </a:r>
            <a:r>
              <a:rPr lang="en-GB" sz="1100" b="1" dirty="0">
                <a:solidFill>
                  <a:srgbClr val="823D94"/>
                </a:solidFill>
              </a:rPr>
              <a:t>HOW MUCH </a:t>
            </a:r>
            <a:r>
              <a:rPr lang="en-GB" sz="1100" dirty="0">
                <a:solidFill>
                  <a:srgbClr val="823D94"/>
                </a:solidFill>
              </a:rPr>
              <a:t>participants will receive</a:t>
            </a:r>
          </a:p>
        </p:txBody>
      </p:sp>
      <p:sp>
        <p:nvSpPr>
          <p:cNvPr id="34" name="Rectangle: Rounded Corners 33">
            <a:extLst>
              <a:ext uri="{FF2B5EF4-FFF2-40B4-BE49-F238E27FC236}">
                <a16:creationId xmlns:a16="http://schemas.microsoft.com/office/drawing/2014/main" id="{F1344B54-ACB0-4417-BA10-9CE8E5B408B3}"/>
              </a:ext>
            </a:extLst>
          </p:cNvPr>
          <p:cNvSpPr/>
          <p:nvPr/>
        </p:nvSpPr>
        <p:spPr>
          <a:xfrm>
            <a:off x="8662788" y="6400791"/>
            <a:ext cx="2535706" cy="422184"/>
          </a:xfrm>
          <a:prstGeom prst="round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GB" sz="1100" b="1" dirty="0">
                <a:solidFill>
                  <a:srgbClr val="823D94"/>
                </a:solidFill>
              </a:rPr>
              <a:t>WHAT </a:t>
            </a:r>
            <a:r>
              <a:rPr lang="en-GB" sz="1100" dirty="0">
                <a:solidFill>
                  <a:srgbClr val="823D94"/>
                </a:solidFill>
              </a:rPr>
              <a:t>the intervention will achieve and </a:t>
            </a:r>
            <a:r>
              <a:rPr lang="en-GB" sz="1100" b="1" dirty="0">
                <a:solidFill>
                  <a:srgbClr val="823D94"/>
                </a:solidFill>
              </a:rPr>
              <a:t>WHY </a:t>
            </a:r>
            <a:r>
              <a:rPr lang="en-GB" sz="1100" dirty="0">
                <a:solidFill>
                  <a:srgbClr val="823D94"/>
                </a:solidFill>
              </a:rPr>
              <a:t>this is important</a:t>
            </a:r>
          </a:p>
        </p:txBody>
      </p:sp>
      <p:sp>
        <p:nvSpPr>
          <p:cNvPr id="36" name="Arrow: Right 35">
            <a:extLst>
              <a:ext uri="{FF2B5EF4-FFF2-40B4-BE49-F238E27FC236}">
                <a16:creationId xmlns:a16="http://schemas.microsoft.com/office/drawing/2014/main" id="{AB29115F-5B1F-44F2-915D-F886DE6E705E}"/>
              </a:ext>
            </a:extLst>
          </p:cNvPr>
          <p:cNvSpPr/>
          <p:nvPr/>
        </p:nvSpPr>
        <p:spPr>
          <a:xfrm>
            <a:off x="7545403" y="2995106"/>
            <a:ext cx="175979" cy="112835"/>
          </a:xfrm>
          <a:prstGeom prst="rightArrow">
            <a:avLst/>
          </a:prstGeom>
          <a:solidFill>
            <a:srgbClr val="E6D0EC"/>
          </a:solidFill>
          <a:ln>
            <a:solidFill>
              <a:srgbClr val="823D9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37" name="Arrow: Right 36">
            <a:extLst>
              <a:ext uri="{FF2B5EF4-FFF2-40B4-BE49-F238E27FC236}">
                <a16:creationId xmlns:a16="http://schemas.microsoft.com/office/drawing/2014/main" id="{73484A5E-C024-4281-8B49-20C268BD83BE}"/>
              </a:ext>
            </a:extLst>
          </p:cNvPr>
          <p:cNvSpPr/>
          <p:nvPr/>
        </p:nvSpPr>
        <p:spPr>
          <a:xfrm>
            <a:off x="9023409" y="2995106"/>
            <a:ext cx="175979" cy="112835"/>
          </a:xfrm>
          <a:prstGeom prst="rightArrow">
            <a:avLst/>
          </a:prstGeom>
          <a:solidFill>
            <a:srgbClr val="E6D0EC"/>
          </a:solidFill>
          <a:ln>
            <a:solidFill>
              <a:srgbClr val="823D9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38" name="Arrow: Right 37">
            <a:extLst>
              <a:ext uri="{FF2B5EF4-FFF2-40B4-BE49-F238E27FC236}">
                <a16:creationId xmlns:a16="http://schemas.microsoft.com/office/drawing/2014/main" id="{6C0DB208-2D42-47B7-9D91-7936FC419B4A}"/>
              </a:ext>
            </a:extLst>
          </p:cNvPr>
          <p:cNvSpPr/>
          <p:nvPr/>
        </p:nvSpPr>
        <p:spPr>
          <a:xfrm>
            <a:off x="10519180" y="2995106"/>
            <a:ext cx="175979" cy="112835"/>
          </a:xfrm>
          <a:prstGeom prst="rightArrow">
            <a:avLst/>
          </a:prstGeom>
          <a:solidFill>
            <a:srgbClr val="E6D0EC"/>
          </a:solidFill>
          <a:ln>
            <a:solidFill>
              <a:srgbClr val="823D9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30" name="Arrow: Right 29">
            <a:extLst>
              <a:ext uri="{FF2B5EF4-FFF2-40B4-BE49-F238E27FC236}">
                <a16:creationId xmlns:a16="http://schemas.microsoft.com/office/drawing/2014/main" id="{62901D95-324A-4FFD-BC7C-316371552301}"/>
              </a:ext>
            </a:extLst>
          </p:cNvPr>
          <p:cNvSpPr/>
          <p:nvPr/>
        </p:nvSpPr>
        <p:spPr>
          <a:xfrm>
            <a:off x="2296423" y="2969147"/>
            <a:ext cx="175979" cy="112835"/>
          </a:xfrm>
          <a:prstGeom prst="rightArrow">
            <a:avLst/>
          </a:prstGeom>
          <a:solidFill>
            <a:srgbClr val="E6D0EC"/>
          </a:solidFill>
          <a:ln>
            <a:solidFill>
              <a:srgbClr val="823D9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
        <p:nvSpPr>
          <p:cNvPr id="48" name="Left Bracket 47">
            <a:extLst>
              <a:ext uri="{FF2B5EF4-FFF2-40B4-BE49-F238E27FC236}">
                <a16:creationId xmlns:a16="http://schemas.microsoft.com/office/drawing/2014/main" id="{30A19D63-61E5-4CAA-8A95-EA92B69E62AC}"/>
              </a:ext>
            </a:extLst>
          </p:cNvPr>
          <p:cNvSpPr/>
          <p:nvPr/>
        </p:nvSpPr>
        <p:spPr>
          <a:xfrm rot="16200000">
            <a:off x="1164662" y="5189439"/>
            <a:ext cx="86913" cy="2241458"/>
          </a:xfrm>
          <a:prstGeom prst="leftBracket">
            <a:avLst/>
          </a:prstGeom>
          <a:ln>
            <a:solidFill>
              <a:srgbClr val="823D94"/>
            </a:solidFill>
          </a:ln>
        </p:spPr>
        <p:style>
          <a:lnRef idx="3">
            <a:schemeClr val="accent3"/>
          </a:lnRef>
          <a:fillRef idx="0">
            <a:schemeClr val="accent3"/>
          </a:fillRef>
          <a:effectRef idx="2">
            <a:schemeClr val="accent3"/>
          </a:effectRef>
          <a:fontRef idx="minor">
            <a:schemeClr val="tx1"/>
          </a:fontRef>
        </p:style>
        <p:txBody>
          <a:bodyPr rtlCol="0" anchor="ctr"/>
          <a:lstStyle/>
          <a:p>
            <a:pPr algn="ctr"/>
            <a:endParaRPr lang="en-GB"/>
          </a:p>
        </p:txBody>
      </p:sp>
      <p:sp>
        <p:nvSpPr>
          <p:cNvPr id="35" name="Arrow: Right 34">
            <a:extLst>
              <a:ext uri="{FF2B5EF4-FFF2-40B4-BE49-F238E27FC236}">
                <a16:creationId xmlns:a16="http://schemas.microsoft.com/office/drawing/2014/main" id="{504B5F64-5E61-447B-9225-8A16E9031C62}"/>
              </a:ext>
            </a:extLst>
          </p:cNvPr>
          <p:cNvSpPr/>
          <p:nvPr/>
        </p:nvSpPr>
        <p:spPr>
          <a:xfrm>
            <a:off x="3658791" y="2977871"/>
            <a:ext cx="175979" cy="112835"/>
          </a:xfrm>
          <a:prstGeom prst="rightArrow">
            <a:avLst/>
          </a:prstGeom>
          <a:solidFill>
            <a:srgbClr val="E6D0EC"/>
          </a:solidFill>
          <a:ln>
            <a:solidFill>
              <a:srgbClr val="823D94"/>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20803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F428C069877F4CB0708CD1B09C4A1F" ma:contentTypeVersion="16" ma:contentTypeDescription="Create a new document." ma:contentTypeScope="" ma:versionID="fefa5b58b64c0485e7f5a708fd0f9861">
  <xsd:schema xmlns:xsd="http://www.w3.org/2001/XMLSchema" xmlns:xs="http://www.w3.org/2001/XMLSchema" xmlns:p="http://schemas.microsoft.com/office/2006/metadata/properties" xmlns:ns2="e468789a-a7b4-4687-87b3-eab007bca10c" xmlns:ns3="a7bf49e8-212f-44ef-9e80-0874a61b62e7" targetNamespace="http://schemas.microsoft.com/office/2006/metadata/properties" ma:root="true" ma:fieldsID="b4aa787c785fe50723ed0ddabc445f6a" ns2:_="" ns3:_="">
    <xsd:import namespace="e468789a-a7b4-4687-87b3-eab007bca10c"/>
    <xsd:import namespace="a7bf49e8-212f-44ef-9e80-0874a61b62e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68789a-a7b4-4687-87b3-eab007bca1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bf6040a8-27ad-47ad-a0cf-e6ab4ec0855d"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7bf49e8-212f-44ef-9e80-0874a61b62e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00281c30-2f29-42bc-a9e5-b6edf01a473b}" ma:internalName="TaxCatchAll" ma:showField="CatchAllData" ma:web="a7bf49e8-212f-44ef-9e80-0874a61b62e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7bf49e8-212f-44ef-9e80-0874a61b62e7" xsi:nil="true"/>
    <lcf76f155ced4ddcb4097134ff3c332f xmlns="e468789a-a7b4-4687-87b3-eab007bca10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40C15F-DA40-4E8F-AD60-F6DAC4142DAA}"/>
</file>

<file path=customXml/itemProps2.xml><?xml version="1.0" encoding="utf-8"?>
<ds:datastoreItem xmlns:ds="http://schemas.openxmlformats.org/officeDocument/2006/customXml" ds:itemID="{5D48BC63-FD04-4850-8649-1B15FED6588A}">
  <ds:schemaRefs>
    <ds:schemaRef ds:uri="http://purl.org/dc/elements/1.1/"/>
    <ds:schemaRef ds:uri="http://schemas.openxmlformats.org/package/2006/metadata/core-properties"/>
    <ds:schemaRef ds:uri="http://www.w3.org/XML/1998/namespace"/>
    <ds:schemaRef ds:uri="http://schemas.microsoft.com/office/infopath/2007/PartnerControls"/>
    <ds:schemaRef ds:uri="http://purl.org/dc/terms/"/>
    <ds:schemaRef ds:uri="http://schemas.microsoft.com/office/2006/documentManagement/types"/>
    <ds:schemaRef ds:uri="a7bf49e8-212f-44ef-9e80-0874a61b62e7"/>
    <ds:schemaRef ds:uri="e468789a-a7b4-4687-87b3-eab007bca10c"/>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420AE41A-CBAE-4A9A-BDC6-D09D2129ABC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1615</TotalTime>
  <Words>941</Words>
  <Application>Microsoft Office PowerPoint</Application>
  <PresentationFormat>Widescreen</PresentationFormat>
  <Paragraphs>59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Hardy Stevie-Jade</dc:creator>
  <cp:lastModifiedBy>David O'Hanlon-Ribbins (8654)</cp:lastModifiedBy>
  <cp:revision>99</cp:revision>
  <cp:lastPrinted>2024-11-20T11:20:31Z</cp:lastPrinted>
  <dcterms:created xsi:type="dcterms:W3CDTF">2021-10-04T12:09:27Z</dcterms:created>
  <dcterms:modified xsi:type="dcterms:W3CDTF">2024-11-20T13:55:30Z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6ff228e-d67e-4e3c-8add-5ac11aebedac_Enabled">
    <vt:lpwstr>True</vt:lpwstr>
  </property>
  <property fmtid="{D5CDD505-2E9C-101B-9397-08002B2CF9AE}" pid="3" name="MSIP_Label_86ff228e-d67e-4e3c-8add-5ac11aebedac_SiteId">
    <vt:lpwstr>6b0ff425-e5e2-4239-bd8b-91ba02b7940a</vt:lpwstr>
  </property>
  <property fmtid="{D5CDD505-2E9C-101B-9397-08002B2CF9AE}" pid="4" name="MSIP_Label_86ff228e-d67e-4e3c-8add-5ac11aebedac_Owner">
    <vt:lpwstr>Stevie-Jade.Hardy@leics.pcc.police.uk</vt:lpwstr>
  </property>
  <property fmtid="{D5CDD505-2E9C-101B-9397-08002B2CF9AE}" pid="5" name="MSIP_Label_86ff228e-d67e-4e3c-8add-5ac11aebedac_SetDate">
    <vt:lpwstr>2021-10-04T12:09:38.6146936Z</vt:lpwstr>
  </property>
  <property fmtid="{D5CDD505-2E9C-101B-9397-08002B2CF9AE}" pid="6" name="MSIP_Label_86ff228e-d67e-4e3c-8add-5ac11aebedac_Name">
    <vt:lpwstr>OFFICIAL</vt:lpwstr>
  </property>
  <property fmtid="{D5CDD505-2E9C-101B-9397-08002B2CF9AE}" pid="7" name="MSIP_Label_86ff228e-d67e-4e3c-8add-5ac11aebedac_Application">
    <vt:lpwstr>Microsoft Azure Information Protection</vt:lpwstr>
  </property>
  <property fmtid="{D5CDD505-2E9C-101B-9397-08002B2CF9AE}" pid="8" name="MSIP_Label_86ff228e-d67e-4e3c-8add-5ac11aebedac_Extended_MSFT_Method">
    <vt:lpwstr>Automatic</vt:lpwstr>
  </property>
  <property fmtid="{D5CDD505-2E9C-101B-9397-08002B2CF9AE}" pid="9" name="Sensitivity">
    <vt:lpwstr>OFFICIAL</vt:lpwstr>
  </property>
  <property fmtid="{D5CDD505-2E9C-101B-9397-08002B2CF9AE}" pid="10" name="ContentTypeId">
    <vt:lpwstr>0x010100ACF428C069877F4CB0708CD1B09C4A1F</vt:lpwstr>
  </property>
  <property fmtid="{D5CDD505-2E9C-101B-9397-08002B2CF9AE}" pid="11" name="MediaServiceImageTags">
    <vt:lpwstr/>
  </property>
</Properties>
</file>